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sldIdLst>
    <p:sldId id="256" r:id="rId6"/>
    <p:sldId id="262" r:id="rId7"/>
    <p:sldId id="260" r:id="rId8"/>
    <p:sldId id="258" r:id="rId9"/>
    <p:sldId id="261" r:id="rId10"/>
    <p:sldId id="25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5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33" d="100"/>
          <a:sy n="33" d="100"/>
        </p:scale>
        <p:origin x="22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426532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1303917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78432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1861517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7119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2645513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594062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3174983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1273336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1485686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2654217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2376417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1315072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980050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991463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2130196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1129890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562452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245283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97087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528181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4428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1765422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2414768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2358769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136148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1471022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1457081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3600245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3394927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373590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4FBAC4-3806-4655-A80B-A4F222086651}" type="datetimeFigureOut">
              <a:rPr lang="en-US" smtClean="0"/>
              <a:t>6/23/2021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7EC1D99-0D8A-4FE1-AD7D-F1DD5EC40041}" type="slidenum">
              <a:rPr lang="en-US" smtClean="0"/>
              <a:t>‹#›</a:t>
            </a:fld>
            <a:endParaRPr lang="en-US" dirty="0"/>
          </a:p>
        </p:txBody>
      </p:sp>
    </p:spTree>
    <p:extLst>
      <p:ext uri="{BB962C8B-B14F-4D97-AF65-F5344CB8AC3E}">
        <p14:creationId xmlns:p14="http://schemas.microsoft.com/office/powerpoint/2010/main" val="193891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4FBAC4-3806-4655-A80B-A4F222086651}" type="datetimeFigureOut">
              <a:rPr lang="en-US" smtClean="0"/>
              <a:t>6/23/2021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7EC1D99-0D8A-4FE1-AD7D-F1DD5EC40041}" type="slidenum">
              <a:rPr lang="en-US" smtClean="0"/>
              <a:t>‹#›</a:t>
            </a:fld>
            <a:endParaRPr lang="en-US" dirty="0"/>
          </a:p>
        </p:txBody>
      </p:sp>
    </p:spTree>
    <p:extLst>
      <p:ext uri="{BB962C8B-B14F-4D97-AF65-F5344CB8AC3E}">
        <p14:creationId xmlns:p14="http://schemas.microsoft.com/office/powerpoint/2010/main" val="929458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4FBAC4-3806-4655-A80B-A4F222086651}" type="datetimeFigureOut">
              <a:rPr lang="en-US" smtClean="0"/>
              <a:t>6/23/2021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7EC1D99-0D8A-4FE1-AD7D-F1DD5EC40041}" type="slidenum">
              <a:rPr lang="en-US" smtClean="0"/>
              <a:t>‹#›</a:t>
            </a:fld>
            <a:endParaRPr lang="en-US" dirty="0"/>
          </a:p>
        </p:txBody>
      </p:sp>
    </p:spTree>
    <p:extLst>
      <p:ext uri="{BB962C8B-B14F-4D97-AF65-F5344CB8AC3E}">
        <p14:creationId xmlns:p14="http://schemas.microsoft.com/office/powerpoint/2010/main" val="23915658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17.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jpe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17.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154C9-2777-4542-8290-8956992D20FE}"/>
              </a:ext>
            </a:extLst>
          </p:cNvPr>
          <p:cNvSpPr>
            <a:spLocks noGrp="1"/>
          </p:cNvSpPr>
          <p:nvPr>
            <p:ph type="ctrTitle"/>
          </p:nvPr>
        </p:nvSpPr>
        <p:spPr>
          <a:xfrm>
            <a:off x="331419" y="4310917"/>
            <a:ext cx="4974291" cy="1850447"/>
          </a:xfrm>
        </p:spPr>
        <p:txBody>
          <a:bodyPr>
            <a:normAutofit fontScale="90000"/>
          </a:bodyPr>
          <a:lstStyle/>
          <a:p>
            <a:r>
              <a:rPr lang="en-US" dirty="0">
                <a:latin typeface="+mn-lt"/>
              </a:rPr>
              <a:t>Plainfield Work</a:t>
            </a:r>
            <a:br>
              <a:rPr lang="en-US" dirty="0">
                <a:latin typeface="+mn-lt"/>
              </a:rPr>
            </a:br>
            <a:r>
              <a:rPr lang="en-US" sz="1200" dirty="0">
                <a:solidFill>
                  <a:schemeClr val="bg1"/>
                </a:solidFill>
                <a:latin typeface="+mn-lt"/>
              </a:rPr>
              <a:t>Orange</a:t>
            </a:r>
            <a:br>
              <a:rPr lang="en-US" dirty="0">
                <a:latin typeface="+mn-lt"/>
              </a:rPr>
            </a:br>
            <a:r>
              <a:rPr lang="en-US" dirty="0">
                <a:latin typeface="+mn-lt"/>
              </a:rPr>
              <a:t> Force Connector</a:t>
            </a:r>
            <a:br>
              <a:rPr lang="en-US" dirty="0">
                <a:latin typeface="+mn-lt"/>
              </a:rPr>
            </a:br>
            <a:r>
              <a:rPr lang="en-US" sz="1100" dirty="0">
                <a:solidFill>
                  <a:schemeClr val="bg1"/>
                </a:solidFill>
                <a:latin typeface="+mn-lt"/>
              </a:rPr>
              <a:t>apple</a:t>
            </a:r>
            <a:br>
              <a:rPr lang="en-US" dirty="0">
                <a:latin typeface="+mn-lt"/>
              </a:rPr>
            </a:br>
            <a:r>
              <a:rPr lang="en-US" dirty="0">
                <a:latin typeface="+mn-lt"/>
              </a:rPr>
              <a:t> Routing Options</a:t>
            </a:r>
          </a:p>
        </p:txBody>
      </p:sp>
      <p:pic>
        <p:nvPicPr>
          <p:cNvPr id="8" name="Picture 7" descr="Logo&#10;&#10;Description automatically generated">
            <a:extLst>
              <a:ext uri="{FF2B5EF4-FFF2-40B4-BE49-F238E27FC236}">
                <a16:creationId xmlns:a16="http://schemas.microsoft.com/office/drawing/2014/main" id="{5587348C-E5AE-4909-8C84-E2A94CB15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7566" y="2417875"/>
            <a:ext cx="5314226" cy="2022249"/>
          </a:xfrm>
          <a:prstGeom prst="rect">
            <a:avLst/>
          </a:prstGeom>
        </p:spPr>
      </p:pic>
      <p:pic>
        <p:nvPicPr>
          <p:cNvPr id="4" name="Picture 3">
            <a:extLst>
              <a:ext uri="{FF2B5EF4-FFF2-40B4-BE49-F238E27FC236}">
                <a16:creationId xmlns:a16="http://schemas.microsoft.com/office/drawing/2014/main" id="{C7BC4940-96A0-4B69-BBFC-7C7D52970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8564" y="712183"/>
            <a:ext cx="2101461" cy="2417523"/>
          </a:xfrm>
          <a:prstGeom prst="rect">
            <a:avLst/>
          </a:prstGeom>
        </p:spPr>
      </p:pic>
      <p:pic>
        <p:nvPicPr>
          <p:cNvPr id="6" name="Picture 5">
            <a:extLst>
              <a:ext uri="{FF2B5EF4-FFF2-40B4-BE49-F238E27FC236}">
                <a16:creationId xmlns:a16="http://schemas.microsoft.com/office/drawing/2014/main" id="{D25F43CB-8953-4BEF-9387-7891A997A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29" y="712183"/>
            <a:ext cx="2141235" cy="2417523"/>
          </a:xfrm>
          <a:prstGeom prst="rect">
            <a:avLst/>
          </a:prstGeom>
        </p:spPr>
      </p:pic>
    </p:spTree>
    <p:extLst>
      <p:ext uri="{BB962C8B-B14F-4D97-AF65-F5344CB8AC3E}">
        <p14:creationId xmlns:p14="http://schemas.microsoft.com/office/powerpoint/2010/main" val="3444456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Content Placeholder 2">
            <a:extLst>
              <a:ext uri="{FF2B5EF4-FFF2-40B4-BE49-F238E27FC236}">
                <a16:creationId xmlns:a16="http://schemas.microsoft.com/office/drawing/2014/main" id="{8674CD00-035D-48A8-AC60-E4615767F28E}"/>
              </a:ext>
            </a:extLst>
          </p:cNvPr>
          <p:cNvSpPr>
            <a:spLocks noGrp="1"/>
          </p:cNvSpPr>
          <p:nvPr>
            <p:ph idx="1"/>
          </p:nvPr>
        </p:nvSpPr>
        <p:spPr>
          <a:xfrm>
            <a:off x="224589" y="577516"/>
            <a:ext cx="9375679" cy="6280483"/>
          </a:xfrm>
        </p:spPr>
        <p:txBody>
          <a:bodyPr>
            <a:normAutofit/>
          </a:bodyPr>
          <a:lstStyle/>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CIRTA has reviewed the current Plainfield Work Force Connector North and South routes. In efforts to improve efficiency and passenger needs we have established a few new options to consider for the upcoming service rebid.</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CIRTA has added a 20 second stop time to each route bus stop. This allows for the driver to stay on time throughout the entire route improving schedule adherence and route reliability for the passengers.</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As a new option, CIRTA has established a revised route plan that would tie in both routes into one. This allows for the complete round trip to be completed within 45 minutes and reduces one vehicle in service. </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CIRTA would also change the route signage that would now include a bus stop number for each stop. Having the number will help passengers identify with specific drop off and pick up points along the route as currently some stops are between multiple facilities.</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We are currently working on identifying needs for both a weekend service and a third shift option that would run from roughly 9PM to 1AM. This would address the second shift employees leaving and any third shift employees that would begin. </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We believe running one unit on a single route loop offering three shifts and potential weekends would be the most cost effective, increase ridership and improve overall system efficiency in meeting  passenger and employer needs</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We would suggest that we bid this as multiple options as follows that would allow for flexibility and choices in service as associated costs.</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Option one: one route system 5 days a week morning and afternoon.</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Option two: two route system operating 5 days a week morning and afternoon.</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Option three: night shift route for single route 5 days a week.</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Option four: night shift route for two routes 5 days a week.  </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Option five: weekend service all three shifts single route</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Option six: weekend service all three shifts two route system.</a:t>
            </a:r>
          </a:p>
          <a:p>
            <a:pPr marL="0" marR="0">
              <a:lnSpc>
                <a:spcPct val="90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These options and associated costs would allow for CIRTA and the EID to pick the best variations in service types, days and hours in meeting passenger and employer needs in determining final award services for a new implementation within budget guidelines.</a:t>
            </a:r>
          </a:p>
          <a:p>
            <a:pPr>
              <a:lnSpc>
                <a:spcPct val="90000"/>
              </a:lnSpc>
            </a:pPr>
            <a:endParaRPr lang="en-US" sz="700" dirty="0"/>
          </a:p>
        </p:txBody>
      </p:sp>
    </p:spTree>
    <p:extLst>
      <p:ext uri="{BB962C8B-B14F-4D97-AF65-F5344CB8AC3E}">
        <p14:creationId xmlns:p14="http://schemas.microsoft.com/office/powerpoint/2010/main" val="358789630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Isosceles Triangle 21">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4" name="Straight Connector 23">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6" name="Isosceles Triangle 25">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9" name="Content Placeholder 8">
            <a:extLst>
              <a:ext uri="{FF2B5EF4-FFF2-40B4-BE49-F238E27FC236}">
                <a16:creationId xmlns:a16="http://schemas.microsoft.com/office/drawing/2014/main" id="{6C9B1C94-86F0-4DE5-84A6-1D0F1E2D411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655523" y="0"/>
            <a:ext cx="8880953" cy="6862554"/>
          </a:xfrm>
        </p:spPr>
      </p:pic>
      <p:pic>
        <p:nvPicPr>
          <p:cNvPr id="21" name="Picture 20" descr="Logo, company name&#10;&#10;Description automatically generated">
            <a:extLst>
              <a:ext uri="{FF2B5EF4-FFF2-40B4-BE49-F238E27FC236}">
                <a16:creationId xmlns:a16="http://schemas.microsoft.com/office/drawing/2014/main" id="{0545DCD5-4116-48F0-AA1D-3925BA9D8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9100" y="136661"/>
            <a:ext cx="1272955" cy="1464472"/>
          </a:xfrm>
          <a:prstGeom prst="rect">
            <a:avLst/>
          </a:prstGeom>
        </p:spPr>
      </p:pic>
      <p:pic>
        <p:nvPicPr>
          <p:cNvPr id="3" name="Picture 2">
            <a:extLst>
              <a:ext uri="{FF2B5EF4-FFF2-40B4-BE49-F238E27FC236}">
                <a16:creationId xmlns:a16="http://schemas.microsoft.com/office/drawing/2014/main" id="{9DB4F8BF-3807-4AB2-9A4D-53795C8615E0}"/>
              </a:ext>
            </a:extLst>
          </p:cNvPr>
          <p:cNvPicPr>
            <a:picLocks noChangeAspect="1"/>
          </p:cNvPicPr>
          <p:nvPr/>
        </p:nvPicPr>
        <p:blipFill>
          <a:blip r:embed="rId4"/>
          <a:stretch>
            <a:fillRect/>
          </a:stretch>
        </p:blipFill>
        <p:spPr>
          <a:xfrm>
            <a:off x="1658253" y="-13002"/>
            <a:ext cx="8895279" cy="6858000"/>
          </a:xfrm>
          <a:prstGeom prst="rect">
            <a:avLst/>
          </a:prstGeom>
        </p:spPr>
      </p:pic>
      <p:pic>
        <p:nvPicPr>
          <p:cNvPr id="4" name="Picture 3">
            <a:extLst>
              <a:ext uri="{FF2B5EF4-FFF2-40B4-BE49-F238E27FC236}">
                <a16:creationId xmlns:a16="http://schemas.microsoft.com/office/drawing/2014/main" id="{F8371C09-6896-4810-8037-621B8E1A4E43}"/>
              </a:ext>
            </a:extLst>
          </p:cNvPr>
          <p:cNvPicPr>
            <a:picLocks noChangeAspect="1"/>
          </p:cNvPicPr>
          <p:nvPr/>
        </p:nvPicPr>
        <p:blipFill>
          <a:blip r:embed="rId5"/>
          <a:stretch>
            <a:fillRect/>
          </a:stretch>
        </p:blipFill>
        <p:spPr>
          <a:xfrm>
            <a:off x="1663224" y="-3248"/>
            <a:ext cx="8878511" cy="6858000"/>
          </a:xfrm>
          <a:prstGeom prst="rect">
            <a:avLst/>
          </a:prstGeom>
        </p:spPr>
      </p:pic>
      <p:sp>
        <p:nvSpPr>
          <p:cNvPr id="23" name="Rectangle 22">
            <a:extLst>
              <a:ext uri="{FF2B5EF4-FFF2-40B4-BE49-F238E27FC236}">
                <a16:creationId xmlns:a16="http://schemas.microsoft.com/office/drawing/2014/main" id="{9F5418FE-0CA7-476A-A47D-6AE3E925D498}"/>
              </a:ext>
            </a:extLst>
          </p:cNvPr>
          <p:cNvSpPr/>
          <p:nvPr/>
        </p:nvSpPr>
        <p:spPr>
          <a:xfrm>
            <a:off x="1896431" y="5930055"/>
            <a:ext cx="4463081" cy="646331"/>
          </a:xfrm>
          <a:prstGeom prst="rect">
            <a:avLst/>
          </a:prstGeom>
          <a:noFill/>
        </p:spPr>
        <p:txBody>
          <a:bodyPr wrap="none" lIns="91440" tIns="45720" rIns="91440" bIns="45720">
            <a:spAutoFit/>
          </a:bodyPr>
          <a:lstStyle/>
          <a:p>
            <a:pPr algn="ctr"/>
            <a:r>
              <a:rPr lang="en-US" sz="3600" b="1" cap="none" spc="0" dirty="0">
                <a:ln w="22225">
                  <a:noFill/>
                  <a:prstDash val="solid"/>
                </a:ln>
                <a:solidFill>
                  <a:schemeClr val="bg1"/>
                </a:solidFill>
                <a:effectLst/>
              </a:rPr>
              <a:t>One-Route Proposal</a:t>
            </a:r>
          </a:p>
        </p:txBody>
      </p:sp>
      <p:pic>
        <p:nvPicPr>
          <p:cNvPr id="5" name="Picture 4">
            <a:extLst>
              <a:ext uri="{FF2B5EF4-FFF2-40B4-BE49-F238E27FC236}">
                <a16:creationId xmlns:a16="http://schemas.microsoft.com/office/drawing/2014/main" id="{A7E85547-A294-443F-897E-30A297DB52ED}"/>
              </a:ext>
            </a:extLst>
          </p:cNvPr>
          <p:cNvPicPr>
            <a:picLocks noChangeAspect="1"/>
          </p:cNvPicPr>
          <p:nvPr/>
        </p:nvPicPr>
        <p:blipFill>
          <a:blip r:embed="rId6"/>
          <a:stretch>
            <a:fillRect/>
          </a:stretch>
        </p:blipFill>
        <p:spPr>
          <a:xfrm>
            <a:off x="1665459" y="0"/>
            <a:ext cx="8895773" cy="6858000"/>
          </a:xfrm>
          <a:prstGeom prst="rect">
            <a:avLst/>
          </a:prstGeom>
        </p:spPr>
      </p:pic>
      <p:pic>
        <p:nvPicPr>
          <p:cNvPr id="2" name="Picture 1">
            <a:extLst>
              <a:ext uri="{FF2B5EF4-FFF2-40B4-BE49-F238E27FC236}">
                <a16:creationId xmlns:a16="http://schemas.microsoft.com/office/drawing/2014/main" id="{B6575A57-856A-4D78-9493-A2811F2594F2}"/>
              </a:ext>
            </a:extLst>
          </p:cNvPr>
          <p:cNvPicPr>
            <a:picLocks noChangeAspect="1"/>
          </p:cNvPicPr>
          <p:nvPr/>
        </p:nvPicPr>
        <p:blipFill rotWithShape="1">
          <a:blip r:embed="rId7"/>
          <a:srcRect b="39420"/>
          <a:stretch/>
        </p:blipFill>
        <p:spPr>
          <a:xfrm>
            <a:off x="1668063" y="0"/>
            <a:ext cx="8895404" cy="4154557"/>
          </a:xfrm>
          <a:prstGeom prst="rect">
            <a:avLst/>
          </a:prstGeom>
        </p:spPr>
      </p:pic>
    </p:spTree>
    <p:extLst>
      <p:ext uri="{BB962C8B-B14F-4D97-AF65-F5344CB8AC3E}">
        <p14:creationId xmlns:p14="http://schemas.microsoft.com/office/powerpoint/2010/main" val="1452563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38F4B2-9068-45D6-B5C8-65EFFF26DC70}"/>
              </a:ext>
            </a:extLst>
          </p:cNvPr>
          <p:cNvPicPr>
            <a:picLocks noChangeAspect="1"/>
          </p:cNvPicPr>
          <p:nvPr/>
        </p:nvPicPr>
        <p:blipFill>
          <a:blip r:embed="rId2"/>
          <a:stretch>
            <a:fillRect/>
          </a:stretch>
        </p:blipFill>
        <p:spPr>
          <a:xfrm>
            <a:off x="1665683" y="0"/>
            <a:ext cx="8860634" cy="6858000"/>
          </a:xfrm>
          <a:prstGeom prst="rect">
            <a:avLst/>
          </a:prstGeom>
        </p:spPr>
      </p:pic>
      <p:pic>
        <p:nvPicPr>
          <p:cNvPr id="5" name="Picture 4">
            <a:extLst>
              <a:ext uri="{FF2B5EF4-FFF2-40B4-BE49-F238E27FC236}">
                <a16:creationId xmlns:a16="http://schemas.microsoft.com/office/drawing/2014/main" id="{B7D1D1FE-7ACD-4D25-B5F8-560AAFFD1482}"/>
              </a:ext>
            </a:extLst>
          </p:cNvPr>
          <p:cNvPicPr>
            <a:picLocks noChangeAspect="1"/>
          </p:cNvPicPr>
          <p:nvPr/>
        </p:nvPicPr>
        <p:blipFill>
          <a:blip r:embed="rId3"/>
          <a:stretch>
            <a:fillRect/>
          </a:stretch>
        </p:blipFill>
        <p:spPr>
          <a:xfrm>
            <a:off x="1660366" y="6480"/>
            <a:ext cx="8884227" cy="6858000"/>
          </a:xfrm>
          <a:prstGeom prst="rect">
            <a:avLst/>
          </a:prstGeom>
        </p:spPr>
      </p:pic>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Isosceles Triangle 21">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4" name="Straight Connector 23">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6" name="Isosceles Triangle 25">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9" name="Content Placeholder 8">
            <a:extLst>
              <a:ext uri="{FF2B5EF4-FFF2-40B4-BE49-F238E27FC236}">
                <a16:creationId xmlns:a16="http://schemas.microsoft.com/office/drawing/2014/main" id="{6C9B1C94-86F0-4DE5-84A6-1D0F1E2D4118}"/>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1655523" y="0"/>
            <a:ext cx="8880953" cy="6862554"/>
          </a:xfrm>
        </p:spPr>
      </p:pic>
      <p:pic>
        <p:nvPicPr>
          <p:cNvPr id="21" name="Picture 20" descr="Logo, company name&#10;&#10;Description automatically generated">
            <a:extLst>
              <a:ext uri="{FF2B5EF4-FFF2-40B4-BE49-F238E27FC236}">
                <a16:creationId xmlns:a16="http://schemas.microsoft.com/office/drawing/2014/main" id="{E3C898AC-10B3-4E59-92FE-78F94BA466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429" y="148590"/>
            <a:ext cx="1272955" cy="1464472"/>
          </a:xfrm>
          <a:prstGeom prst="rect">
            <a:avLst/>
          </a:prstGeom>
        </p:spPr>
      </p:pic>
      <p:pic>
        <p:nvPicPr>
          <p:cNvPr id="25" name="Picture 24">
            <a:extLst>
              <a:ext uri="{FF2B5EF4-FFF2-40B4-BE49-F238E27FC236}">
                <a16:creationId xmlns:a16="http://schemas.microsoft.com/office/drawing/2014/main" id="{1521E706-A0FF-4874-BF93-882E1DB36313}"/>
              </a:ext>
            </a:extLst>
          </p:cNvPr>
          <p:cNvPicPr>
            <a:picLocks noChangeAspect="1"/>
          </p:cNvPicPr>
          <p:nvPr/>
        </p:nvPicPr>
        <p:blipFill>
          <a:blip r:embed="rId6"/>
          <a:stretch>
            <a:fillRect/>
          </a:stretch>
        </p:blipFill>
        <p:spPr>
          <a:xfrm>
            <a:off x="1665673" y="6480"/>
            <a:ext cx="8873613" cy="6858000"/>
          </a:xfrm>
          <a:prstGeom prst="rect">
            <a:avLst/>
          </a:prstGeom>
        </p:spPr>
      </p:pic>
      <p:sp>
        <p:nvSpPr>
          <p:cNvPr id="23" name="Rectangle 22">
            <a:extLst>
              <a:ext uri="{FF2B5EF4-FFF2-40B4-BE49-F238E27FC236}">
                <a16:creationId xmlns:a16="http://schemas.microsoft.com/office/drawing/2014/main" id="{4FB22E09-0840-4E86-87AF-79E9D711275D}"/>
              </a:ext>
            </a:extLst>
          </p:cNvPr>
          <p:cNvSpPr/>
          <p:nvPr/>
        </p:nvSpPr>
        <p:spPr>
          <a:xfrm>
            <a:off x="1981180" y="5930055"/>
            <a:ext cx="3846117" cy="646331"/>
          </a:xfrm>
          <a:prstGeom prst="rect">
            <a:avLst/>
          </a:prstGeom>
          <a:noFill/>
        </p:spPr>
        <p:txBody>
          <a:bodyPr wrap="none" lIns="91440" tIns="45720" rIns="91440" bIns="45720">
            <a:spAutoFit/>
          </a:bodyPr>
          <a:lstStyle/>
          <a:p>
            <a:r>
              <a:rPr lang="en-US" sz="3600" b="1" cap="none" spc="0" dirty="0">
                <a:ln w="22225">
                  <a:noFill/>
                  <a:prstDash val="solid"/>
                </a:ln>
                <a:solidFill>
                  <a:schemeClr val="bg1"/>
                </a:solidFill>
                <a:effectLst/>
              </a:rPr>
              <a:t>Whitestown Area</a:t>
            </a:r>
          </a:p>
        </p:txBody>
      </p:sp>
      <p:pic>
        <p:nvPicPr>
          <p:cNvPr id="7" name="Picture 6">
            <a:extLst>
              <a:ext uri="{FF2B5EF4-FFF2-40B4-BE49-F238E27FC236}">
                <a16:creationId xmlns:a16="http://schemas.microsoft.com/office/drawing/2014/main" id="{42804094-D0F5-4964-B4E8-ED24C9A06E3E}"/>
              </a:ext>
            </a:extLst>
          </p:cNvPr>
          <p:cNvPicPr>
            <a:picLocks noChangeAspect="1"/>
          </p:cNvPicPr>
          <p:nvPr/>
        </p:nvPicPr>
        <p:blipFill>
          <a:blip r:embed="rId7"/>
          <a:stretch>
            <a:fillRect/>
          </a:stretch>
        </p:blipFill>
        <p:spPr>
          <a:xfrm>
            <a:off x="1661216" y="0"/>
            <a:ext cx="8869567" cy="6858000"/>
          </a:xfrm>
          <a:prstGeom prst="rect">
            <a:avLst/>
          </a:prstGeom>
        </p:spPr>
      </p:pic>
    </p:spTree>
    <p:extLst>
      <p:ext uri="{BB962C8B-B14F-4D97-AF65-F5344CB8AC3E}">
        <p14:creationId xmlns:p14="http://schemas.microsoft.com/office/powerpoint/2010/main" val="111432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Isosceles Triangle 21">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4" name="Straight Connector 23">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6" name="Isosceles Triangle 25">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9" name="Content Placeholder 8">
            <a:extLst>
              <a:ext uri="{FF2B5EF4-FFF2-40B4-BE49-F238E27FC236}">
                <a16:creationId xmlns:a16="http://schemas.microsoft.com/office/drawing/2014/main" id="{6C9B1C94-86F0-4DE5-84A6-1D0F1E2D411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655523" y="0"/>
            <a:ext cx="8880952" cy="6862554"/>
          </a:xfrm>
        </p:spPr>
      </p:pic>
      <p:pic>
        <p:nvPicPr>
          <p:cNvPr id="21" name="Picture 20" descr="Logo, company name&#10;&#10;Description automatically generated">
            <a:extLst>
              <a:ext uri="{FF2B5EF4-FFF2-40B4-BE49-F238E27FC236}">
                <a16:creationId xmlns:a16="http://schemas.microsoft.com/office/drawing/2014/main" id="{68D27422-4E0A-40AC-A311-4DF94680E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9100" y="136661"/>
            <a:ext cx="1272955" cy="1464472"/>
          </a:xfrm>
          <a:prstGeom prst="rect">
            <a:avLst/>
          </a:prstGeom>
        </p:spPr>
      </p:pic>
      <p:pic>
        <p:nvPicPr>
          <p:cNvPr id="2" name="Picture 1">
            <a:extLst>
              <a:ext uri="{FF2B5EF4-FFF2-40B4-BE49-F238E27FC236}">
                <a16:creationId xmlns:a16="http://schemas.microsoft.com/office/drawing/2014/main" id="{EA9B40E4-795C-4941-A170-AFABD309A45E}"/>
              </a:ext>
            </a:extLst>
          </p:cNvPr>
          <p:cNvPicPr>
            <a:picLocks noChangeAspect="1"/>
          </p:cNvPicPr>
          <p:nvPr/>
        </p:nvPicPr>
        <p:blipFill>
          <a:blip r:embed="rId4"/>
          <a:stretch>
            <a:fillRect/>
          </a:stretch>
        </p:blipFill>
        <p:spPr>
          <a:xfrm>
            <a:off x="1667208" y="-3247"/>
            <a:ext cx="8890000" cy="6858000"/>
          </a:xfrm>
          <a:prstGeom prst="rect">
            <a:avLst/>
          </a:prstGeom>
        </p:spPr>
      </p:pic>
      <p:pic>
        <p:nvPicPr>
          <p:cNvPr id="4" name="Picture 3">
            <a:extLst>
              <a:ext uri="{FF2B5EF4-FFF2-40B4-BE49-F238E27FC236}">
                <a16:creationId xmlns:a16="http://schemas.microsoft.com/office/drawing/2014/main" id="{D0D246C9-A56F-484F-89BB-0689BAFFB2E6}"/>
              </a:ext>
            </a:extLst>
          </p:cNvPr>
          <p:cNvPicPr>
            <a:picLocks noChangeAspect="1"/>
          </p:cNvPicPr>
          <p:nvPr/>
        </p:nvPicPr>
        <p:blipFill>
          <a:blip r:embed="rId5"/>
          <a:stretch>
            <a:fillRect/>
          </a:stretch>
        </p:blipFill>
        <p:spPr>
          <a:xfrm>
            <a:off x="1670968" y="-3248"/>
            <a:ext cx="8863024" cy="6858000"/>
          </a:xfrm>
          <a:prstGeom prst="rect">
            <a:avLst/>
          </a:prstGeom>
        </p:spPr>
      </p:pic>
      <p:sp>
        <p:nvSpPr>
          <p:cNvPr id="3" name="Rectangle 2">
            <a:extLst>
              <a:ext uri="{FF2B5EF4-FFF2-40B4-BE49-F238E27FC236}">
                <a16:creationId xmlns:a16="http://schemas.microsoft.com/office/drawing/2014/main" id="{ADF8EBED-B8BB-4533-AE09-08A365DB716C}"/>
              </a:ext>
            </a:extLst>
          </p:cNvPr>
          <p:cNvSpPr/>
          <p:nvPr/>
        </p:nvSpPr>
        <p:spPr>
          <a:xfrm>
            <a:off x="1893963" y="5930055"/>
            <a:ext cx="4468018" cy="646331"/>
          </a:xfrm>
          <a:prstGeom prst="rect">
            <a:avLst/>
          </a:prstGeom>
          <a:noFill/>
        </p:spPr>
        <p:txBody>
          <a:bodyPr wrap="none" lIns="91440" tIns="45720" rIns="91440" bIns="45720">
            <a:spAutoFit/>
          </a:bodyPr>
          <a:lstStyle/>
          <a:p>
            <a:pPr algn="ctr"/>
            <a:r>
              <a:rPr lang="en-US" sz="3600" b="1" cap="none" spc="0" dirty="0">
                <a:ln w="22225">
                  <a:noFill/>
                  <a:prstDash val="solid"/>
                </a:ln>
                <a:solidFill>
                  <a:schemeClr val="bg1"/>
                </a:solidFill>
                <a:effectLst/>
              </a:rPr>
              <a:t>Two-Route Proposal</a:t>
            </a:r>
          </a:p>
        </p:txBody>
      </p:sp>
      <p:pic>
        <p:nvPicPr>
          <p:cNvPr id="23" name="Picture 22">
            <a:extLst>
              <a:ext uri="{FF2B5EF4-FFF2-40B4-BE49-F238E27FC236}">
                <a16:creationId xmlns:a16="http://schemas.microsoft.com/office/drawing/2014/main" id="{ED87D2BA-5414-470B-BB0C-A0A27791D14C}"/>
              </a:ext>
            </a:extLst>
          </p:cNvPr>
          <p:cNvPicPr>
            <a:picLocks noChangeAspect="1"/>
          </p:cNvPicPr>
          <p:nvPr/>
        </p:nvPicPr>
        <p:blipFill rotWithShape="1">
          <a:blip r:embed="rId6"/>
          <a:srcRect l="69159" t="2040" r="16662" b="76051"/>
          <a:stretch/>
        </p:blipFill>
        <p:spPr>
          <a:xfrm>
            <a:off x="7803599" y="136660"/>
            <a:ext cx="1258894" cy="1502525"/>
          </a:xfrm>
          <a:prstGeom prst="rect">
            <a:avLst/>
          </a:prstGeom>
        </p:spPr>
      </p:pic>
      <p:pic>
        <p:nvPicPr>
          <p:cNvPr id="6" name="Picture 5">
            <a:extLst>
              <a:ext uri="{FF2B5EF4-FFF2-40B4-BE49-F238E27FC236}">
                <a16:creationId xmlns:a16="http://schemas.microsoft.com/office/drawing/2014/main" id="{EAD26D9B-C12B-4C76-9A8A-4BFDD0A5160E}"/>
              </a:ext>
            </a:extLst>
          </p:cNvPr>
          <p:cNvPicPr>
            <a:picLocks noChangeAspect="1"/>
          </p:cNvPicPr>
          <p:nvPr/>
        </p:nvPicPr>
        <p:blipFill>
          <a:blip r:embed="rId7"/>
          <a:stretch>
            <a:fillRect/>
          </a:stretch>
        </p:blipFill>
        <p:spPr>
          <a:xfrm>
            <a:off x="1656973" y="0"/>
            <a:ext cx="8878054" cy="6858000"/>
          </a:xfrm>
          <a:prstGeom prst="rect">
            <a:avLst/>
          </a:prstGeom>
        </p:spPr>
      </p:pic>
      <p:pic>
        <p:nvPicPr>
          <p:cNvPr id="7" name="Picture 6">
            <a:extLst>
              <a:ext uri="{FF2B5EF4-FFF2-40B4-BE49-F238E27FC236}">
                <a16:creationId xmlns:a16="http://schemas.microsoft.com/office/drawing/2014/main" id="{E09BD779-45C0-4929-AD31-AA878FC1ED70}"/>
              </a:ext>
            </a:extLst>
          </p:cNvPr>
          <p:cNvPicPr>
            <a:picLocks noChangeAspect="1"/>
          </p:cNvPicPr>
          <p:nvPr/>
        </p:nvPicPr>
        <p:blipFill>
          <a:blip r:embed="rId8"/>
          <a:stretch>
            <a:fillRect/>
          </a:stretch>
        </p:blipFill>
        <p:spPr>
          <a:xfrm>
            <a:off x="1670967" y="-4554"/>
            <a:ext cx="8896476" cy="6858000"/>
          </a:xfrm>
          <a:prstGeom prst="rect">
            <a:avLst/>
          </a:prstGeom>
        </p:spPr>
      </p:pic>
    </p:spTree>
    <p:extLst>
      <p:ext uri="{BB962C8B-B14F-4D97-AF65-F5344CB8AC3E}">
        <p14:creationId xmlns:p14="http://schemas.microsoft.com/office/powerpoint/2010/main" val="1906820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18D69316-84E6-407B-B8C0-9DCAE8989530}"/>
              </a:ext>
            </a:extLst>
          </p:cNvPr>
          <p:cNvSpPr>
            <a:spLocks noGrp="1"/>
          </p:cNvSpPr>
          <p:nvPr>
            <p:ph type="subTitle" idx="1"/>
          </p:nvPr>
        </p:nvSpPr>
        <p:spPr>
          <a:xfrm>
            <a:off x="882315" y="673768"/>
            <a:ext cx="4401561" cy="5776727"/>
          </a:xfrm>
        </p:spPr>
        <p:txBody>
          <a:bodyPr anchor="t">
            <a:normAutofit fontScale="47500" lnSpcReduction="20000"/>
          </a:bodyPr>
          <a:lstStyle/>
          <a:p>
            <a:pPr algn="l"/>
            <a:endParaRPr lang="en-US" i="1" dirty="0"/>
          </a:p>
          <a:p>
            <a:pPr algn="l">
              <a:lnSpc>
                <a:spcPct val="170000"/>
              </a:lnSpc>
            </a:pPr>
            <a:r>
              <a:rPr lang="en-US" sz="2900" b="1" dirty="0"/>
              <a:t>On behalf of Mohammad Khan and myself we appreciate your time and look forward to continuing our partnership with Plainfield and the EID in the work force connector services.</a:t>
            </a:r>
          </a:p>
          <a:p>
            <a:pPr algn="l">
              <a:lnSpc>
                <a:spcPct val="170000"/>
              </a:lnSpc>
            </a:pPr>
            <a:endParaRPr lang="en-US" sz="2900" b="1" dirty="0"/>
          </a:p>
          <a:p>
            <a:pPr algn="l">
              <a:lnSpc>
                <a:spcPct val="170000"/>
              </a:lnSpc>
            </a:pPr>
            <a:r>
              <a:rPr lang="en-US" sz="2900" b="1" dirty="0"/>
              <a:t>Let’s continue to work together in connecting people to places and opportunities.</a:t>
            </a:r>
          </a:p>
          <a:p>
            <a:pPr algn="l"/>
            <a:endParaRPr lang="en-US" sz="2600" dirty="0"/>
          </a:p>
          <a:p>
            <a:pPr algn="l"/>
            <a:endParaRPr lang="en-US" sz="2600" dirty="0"/>
          </a:p>
          <a:p>
            <a:pPr algn="l"/>
            <a:r>
              <a:rPr lang="en-US" sz="2900" i="1" dirty="0">
                <a:solidFill>
                  <a:schemeClr val="bg2">
                    <a:lumMod val="50000"/>
                  </a:schemeClr>
                </a:solidFill>
              </a:rPr>
              <a:t>Sincerely,</a:t>
            </a:r>
          </a:p>
          <a:p>
            <a:pPr algn="l"/>
            <a:endParaRPr lang="en-US" sz="2900" i="1" dirty="0">
              <a:solidFill>
                <a:schemeClr val="bg2">
                  <a:lumMod val="50000"/>
                </a:schemeClr>
              </a:solidFill>
            </a:endParaRPr>
          </a:p>
          <a:p>
            <a:pPr algn="l"/>
            <a:r>
              <a:rPr lang="en-US" sz="2900" i="1" dirty="0">
                <a:solidFill>
                  <a:schemeClr val="bg2">
                    <a:lumMod val="50000"/>
                  </a:schemeClr>
                </a:solidFill>
              </a:rPr>
              <a:t>John Seber</a:t>
            </a:r>
          </a:p>
          <a:p>
            <a:pPr algn="l"/>
            <a:r>
              <a:rPr lang="en-US" sz="2900" i="1" dirty="0">
                <a:solidFill>
                  <a:schemeClr val="bg2">
                    <a:lumMod val="50000"/>
                  </a:schemeClr>
                </a:solidFill>
              </a:rPr>
              <a:t>Executive Director</a:t>
            </a:r>
          </a:p>
          <a:p>
            <a:pPr algn="l"/>
            <a:r>
              <a:rPr lang="en-US" sz="2900" i="1" dirty="0">
                <a:solidFill>
                  <a:schemeClr val="bg2">
                    <a:lumMod val="50000"/>
                  </a:schemeClr>
                </a:solidFill>
              </a:rPr>
              <a:t>Central Indiana Regional Transportation Authority</a:t>
            </a:r>
          </a:p>
          <a:p>
            <a:pPr algn="l"/>
            <a:r>
              <a:rPr lang="en-US" sz="2900" i="1" dirty="0">
                <a:solidFill>
                  <a:schemeClr val="bg2">
                    <a:lumMod val="50000"/>
                  </a:schemeClr>
                </a:solidFill>
              </a:rPr>
              <a:t>320 North Meridian Street Suite 920</a:t>
            </a:r>
          </a:p>
          <a:p>
            <a:pPr algn="l"/>
            <a:r>
              <a:rPr lang="en-US" sz="2900" i="1" dirty="0">
                <a:solidFill>
                  <a:schemeClr val="bg2">
                    <a:lumMod val="50000"/>
                  </a:schemeClr>
                </a:solidFill>
              </a:rPr>
              <a:t>Indianapolis, IN 46204</a:t>
            </a:r>
          </a:p>
          <a:p>
            <a:pPr algn="l"/>
            <a:endParaRPr lang="en-US" i="1" dirty="0"/>
          </a:p>
          <a:p>
            <a:pPr algn="l"/>
            <a:endParaRPr lang="en-US" i="1" dirty="0"/>
          </a:p>
        </p:txBody>
      </p:sp>
      <p:pic>
        <p:nvPicPr>
          <p:cNvPr id="8" name="Picture 7" descr="Logo&#10;&#10;Description automatically generated">
            <a:extLst>
              <a:ext uri="{FF2B5EF4-FFF2-40B4-BE49-F238E27FC236}">
                <a16:creationId xmlns:a16="http://schemas.microsoft.com/office/drawing/2014/main" id="{5587348C-E5AE-4909-8C84-E2A94CB15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838" y="3939028"/>
            <a:ext cx="4010696" cy="1526210"/>
          </a:xfrm>
          <a:prstGeom prst="rect">
            <a:avLst/>
          </a:prstGeom>
        </p:spPr>
      </p:pic>
      <p:pic>
        <p:nvPicPr>
          <p:cNvPr id="9" name="Picture 8">
            <a:extLst>
              <a:ext uri="{FF2B5EF4-FFF2-40B4-BE49-F238E27FC236}">
                <a16:creationId xmlns:a16="http://schemas.microsoft.com/office/drawing/2014/main" id="{37CB0460-09FB-4D8B-B809-F325D0C17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7122" y="1186674"/>
            <a:ext cx="2101461" cy="2417523"/>
          </a:xfrm>
          <a:prstGeom prst="rect">
            <a:avLst/>
          </a:prstGeom>
        </p:spPr>
      </p:pic>
      <p:pic>
        <p:nvPicPr>
          <p:cNvPr id="10" name="Picture 9">
            <a:extLst>
              <a:ext uri="{FF2B5EF4-FFF2-40B4-BE49-F238E27FC236}">
                <a16:creationId xmlns:a16="http://schemas.microsoft.com/office/drawing/2014/main" id="{53EF8B1D-BA96-4AF0-A2DE-83524E2FA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887" y="1186674"/>
            <a:ext cx="2141235" cy="2417523"/>
          </a:xfrm>
          <a:prstGeom prst="rect">
            <a:avLst/>
          </a:prstGeom>
        </p:spPr>
      </p:pic>
    </p:spTree>
    <p:extLst>
      <p:ext uri="{BB962C8B-B14F-4D97-AF65-F5344CB8AC3E}">
        <p14:creationId xmlns:p14="http://schemas.microsoft.com/office/powerpoint/2010/main" val="2874931760"/>
      </p:ext>
    </p:extLst>
  </p:cSld>
  <p:clrMapOvr>
    <a:masterClrMapping/>
  </p:clrMapOvr>
</p:sld>
</file>

<file path=ppt/theme/theme1.xml><?xml version="1.0" encoding="utf-8"?>
<a:theme xmlns:a="http://schemas.openxmlformats.org/drawingml/2006/main" name="Facet">
  <a:themeElements>
    <a:clrScheme name="Custom 3">
      <a:dk1>
        <a:sysClr val="windowText" lastClr="000000"/>
      </a:dk1>
      <a:lt1>
        <a:sysClr val="window" lastClr="FFFFFF"/>
      </a:lt1>
      <a:dk2>
        <a:srgbClr val="2C3C43"/>
      </a:dk2>
      <a:lt2>
        <a:srgbClr val="EBEBEB"/>
      </a:lt2>
      <a:accent1>
        <a:srgbClr val="7EB559"/>
      </a:accent1>
      <a:accent2>
        <a:srgbClr val="98CA3C"/>
      </a:accent2>
      <a:accent3>
        <a:srgbClr val="FFC10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A225ED2290C54DBFE51441E9B2836A" ma:contentTypeVersion="0" ma:contentTypeDescription="Create a new document." ma:contentTypeScope="" ma:versionID="a4046dcb83bdca7bc442821268248d59">
  <xsd:schema xmlns:xsd="http://www.w3.org/2001/XMLSchema" xmlns:xs="http://www.w3.org/2001/XMLSchema" xmlns:p="http://schemas.microsoft.com/office/2006/metadata/properties" targetNamespace="http://schemas.microsoft.com/office/2006/metadata/properties" ma:root="true" ma:fieldsID="5e28b9862ba122c66560f65d4b82c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80EC80-72A9-4A5C-9425-3E8E452DB4B0}">
  <ds:schemaRef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7A42F3C5-9CAC-4815-83E3-C2776F85CFE1}">
  <ds:schemaRefs>
    <ds:schemaRef ds:uri="http://schemas.microsoft.com/sharepoint/v3/contenttype/forms"/>
  </ds:schemaRefs>
</ds:datastoreItem>
</file>

<file path=customXml/itemProps3.xml><?xml version="1.0" encoding="utf-8"?>
<ds:datastoreItem xmlns:ds="http://schemas.openxmlformats.org/officeDocument/2006/customXml" ds:itemID="{A12E09B3-A9CB-4215-B605-D4AD22F364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87</TotalTime>
  <Words>471</Words>
  <Application>Microsoft Office PowerPoint</Application>
  <PresentationFormat>Widescreen</PresentationFormat>
  <Paragraphs>31</Paragraphs>
  <Slides>6</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vt:i4>
      </vt:variant>
    </vt:vector>
  </HeadingPairs>
  <TitlesOfParts>
    <vt:vector size="12" baseType="lpstr">
      <vt:lpstr>Arial</vt:lpstr>
      <vt:lpstr>Calibri</vt:lpstr>
      <vt:lpstr>Trebuchet MS</vt:lpstr>
      <vt:lpstr>Wingdings 3</vt:lpstr>
      <vt:lpstr>Facet</vt:lpstr>
      <vt:lpstr>1_Facet</vt:lpstr>
      <vt:lpstr>Plainfield Work Orange  Force Connector apple  Routing Options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Routing Options</dc:title>
  <dc:creator>John Seber</dc:creator>
  <cp:lastModifiedBy>John Seber</cp:lastModifiedBy>
  <cp:revision>8</cp:revision>
  <dcterms:created xsi:type="dcterms:W3CDTF">2021-06-07T16:04:17Z</dcterms:created>
  <dcterms:modified xsi:type="dcterms:W3CDTF">2021-06-23T20:22:05Z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0x0101009FA225ED2290C54DBFE51441E9B2836A</vt:lpwstr>
  </property>
</Properties>
</file>